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3" r:id="rId7"/>
    <p:sldId id="259" r:id="rId8"/>
    <p:sldId id="262" r:id="rId9"/>
    <p:sldId id="264" r:id="rId10"/>
    <p:sldId id="260" r:id="rId11"/>
    <p:sldId id="261" r:id="rId12"/>
    <p:sldId id="266" r:id="rId13"/>
    <p:sldId id="26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3" autoAdjust="0"/>
    <p:restoredTop sz="86027"/>
  </p:normalViewPr>
  <p:slideViewPr>
    <p:cSldViewPr snapToGrid="0">
      <p:cViewPr>
        <p:scale>
          <a:sx n="110" d="100"/>
          <a:sy n="110" d="100"/>
        </p:scale>
        <p:origin x="-48" y="14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Toledo" userId="4c31b754-bf86-49be-b9ad-d62af5b79b02" providerId="ADAL" clId="{33EB8477-4908-40A0-AE18-82FF897F2184}"/>
    <pc:docChg chg="modSld">
      <pc:chgData name="Leandro Toledo" userId="4c31b754-bf86-49be-b9ad-d62af5b79b02" providerId="ADAL" clId="{33EB8477-4908-40A0-AE18-82FF897F2184}" dt="2025-08-21T12:14:59.070" v="23" actId="20577"/>
      <pc:docMkLst>
        <pc:docMk/>
      </pc:docMkLst>
      <pc:sldChg chg="modSp mod">
        <pc:chgData name="Leandro Toledo" userId="4c31b754-bf86-49be-b9ad-d62af5b79b02" providerId="ADAL" clId="{33EB8477-4908-40A0-AE18-82FF897F2184}" dt="2025-08-21T12:14:59.070" v="23" actId="20577"/>
        <pc:sldMkLst>
          <pc:docMk/>
          <pc:sldMk cId="2523309047" sldId="261"/>
        </pc:sldMkLst>
        <pc:spChg chg="mod">
          <ac:chgData name="Leandro Toledo" userId="4c31b754-bf86-49be-b9ad-d62af5b79b02" providerId="ADAL" clId="{33EB8477-4908-40A0-AE18-82FF897F2184}" dt="2025-08-21T12:14:59.070" v="23" actId="20577"/>
          <ac:spMkLst>
            <pc:docMk/>
            <pc:sldMk cId="2523309047" sldId="261"/>
            <ac:spMk id="3" creationId="{D79D1FC1-D868-9FAE-C1C5-9D086722D20D}"/>
          </ac:spMkLst>
        </pc:spChg>
      </pc:sldChg>
      <pc:sldChg chg="modSp mod">
        <pc:chgData name="Leandro Toledo" userId="4c31b754-bf86-49be-b9ad-d62af5b79b02" providerId="ADAL" clId="{33EB8477-4908-40A0-AE18-82FF897F2184}" dt="2025-08-21T12:13:34.956" v="2" actId="20577"/>
        <pc:sldMkLst>
          <pc:docMk/>
          <pc:sldMk cId="3108457163" sldId="262"/>
        </pc:sldMkLst>
        <pc:spChg chg="mod">
          <ac:chgData name="Leandro Toledo" userId="4c31b754-bf86-49be-b9ad-d62af5b79b02" providerId="ADAL" clId="{33EB8477-4908-40A0-AE18-82FF897F2184}" dt="2025-08-21T12:13:34.956" v="2" actId="20577"/>
          <ac:spMkLst>
            <pc:docMk/>
            <pc:sldMk cId="3108457163" sldId="262"/>
            <ac:spMk id="3" creationId="{D6FE864D-5D78-E1BA-B813-F72540E9D5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5BC4-CC84-F342-9F2C-A2AA43E67C8B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5FDD-2245-6D4F-A54D-B5D590A155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82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levar esposa na visita</a:t>
            </a:r>
          </a:p>
          <a:p>
            <a:r>
              <a:rPr lang="pt-BR" dirty="0"/>
              <a:t>Cuidado com o celular</a:t>
            </a:r>
          </a:p>
          <a:p>
            <a:r>
              <a:rPr lang="pt-BR" dirty="0"/>
              <a:t>Cuidado com as vestimentas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85FDD-2245-6D4F-A54D-B5D590A155B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81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BF7A2-1360-CB5A-8403-88DC8684E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EFF53-AB51-4D75-C1B7-B70627F1A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CF9ED0-DBBE-2F53-1CAB-B904FC89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9FE1A-0D5C-37CA-1A83-0A815BA5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112D80-BCF0-D336-D54E-D67F6DBD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4D54AEEA-879C-AE8F-4C4E-5CDF00EF0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0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37F6-D79A-C7EA-C232-8BB56F8D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4997B-B83B-7E04-AC18-8E6527F8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AE818-9FC4-566B-FE3F-10635F3B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2683A5-D08D-BAFC-E0AE-EB989878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A72B71-D849-A741-B5F8-38A064DD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Uma imagem contendo texto, material de papelaria, lápis&#10;&#10;Descrição gerada automaticamente">
            <a:extLst>
              <a:ext uri="{FF2B5EF4-FFF2-40B4-BE49-F238E27FC236}">
                <a16:creationId xmlns:a16="http://schemas.microsoft.com/office/drawing/2014/main" id="{D1BFE302-43E5-25A1-E2F9-CE86B4E46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6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BA8B6-BA98-649E-916D-CCF8A2B0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31B80-6EA8-54FF-B315-6F4EDEF6A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B85E66-687C-D0BB-1DB4-E455083B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B77899-2146-0642-DD6A-583DC9CE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1AA07D-9556-1ADB-9148-71E0EA6E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Uma imagem contendo Forma&#10;&#10;Descrição gerada automaticamente">
            <a:extLst>
              <a:ext uri="{FF2B5EF4-FFF2-40B4-BE49-F238E27FC236}">
                <a16:creationId xmlns:a16="http://schemas.microsoft.com/office/drawing/2014/main" id="{96012691-A5B3-3273-738B-07D8E2B5F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FE371-4951-C1F8-02B0-65DFE78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83F356-0AA0-78D1-66D5-130456044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5F3F7D-3DE0-91DC-470E-28B80D0A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8A3006-C297-1E3B-2E2B-429BADD2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F9BFBC-EB6C-0EC7-B0AB-8D590178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9C4358-7E74-A14E-88C4-99F9533F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 descr="Padrão do plano de fundo&#10;&#10;Descrição gerada automaticamente">
            <a:extLst>
              <a:ext uri="{FF2B5EF4-FFF2-40B4-BE49-F238E27FC236}">
                <a16:creationId xmlns:a16="http://schemas.microsoft.com/office/drawing/2014/main" id="{A1F93418-0CB5-E494-A881-4CDCA3550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05257C-0CA4-D46A-07CC-CC93E3A1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FD080-D664-48D6-B653-0CDC01DAF575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10BCAC-7375-6136-0A91-B694E66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A5192E-5663-1096-541D-FFB19AFD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19403-9C7E-4CED-9169-5D7538AAABBE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38EEA23-71CE-1498-22C6-F68A759A9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A08579E-F7DC-C4E7-8AFC-7FFC0958BE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6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 Gabinete do Pastor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457950" y="1638300"/>
            <a:ext cx="5124450" cy="12478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4173200" y="6904487"/>
            <a:ext cx="2857416" cy="22755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ED6889-2F0C-4301-DBD8-82630D06F3CC}"/>
              </a:ext>
            </a:extLst>
          </p:cNvPr>
          <p:cNvSpPr txBox="1"/>
          <p:nvPr/>
        </p:nvSpPr>
        <p:spPr>
          <a:xfrm>
            <a:off x="3552825" y="5654159"/>
            <a:ext cx="5248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O Evangelho é nossa Missão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3C4F0-537A-CB97-A518-148C0AE0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Lembrete Poderoso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8CAC14-952D-096A-C904-6CA70143C04D}"/>
              </a:ext>
            </a:extLst>
          </p:cNvPr>
          <p:cNvSpPr txBox="1"/>
          <p:nvPr/>
        </p:nvSpPr>
        <p:spPr>
          <a:xfrm>
            <a:off x="1894389" y="1905888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E tudo o que fizerem, façam de todo o coração, como para o Senhor, e não para as pessoas, sabendo que receberão do Senhor a recompensa da herança. </a:t>
            </a:r>
            <a:r>
              <a:rPr lang="pt-BR" sz="2400" b="1" dirty="0">
                <a:highlight>
                  <a:srgbClr val="FFFF00"/>
                </a:highlight>
              </a:rPr>
              <a:t>É a Cristo, o Senhor, que vocês estão servindo.  </a:t>
            </a:r>
          </a:p>
          <a:p>
            <a:pPr algn="ctr"/>
            <a:r>
              <a:rPr lang="pt-BR" sz="2400" b="1" dirty="0"/>
              <a:t>(Colossenses 3:23 – NAA)</a:t>
            </a: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C1015A-C843-779B-AFFF-CCCE670E52E4}"/>
              </a:ext>
            </a:extLst>
          </p:cNvPr>
          <p:cNvSpPr txBox="1"/>
          <p:nvPr/>
        </p:nvSpPr>
        <p:spPr>
          <a:xfrm>
            <a:off x="2025568" y="4262400"/>
            <a:ext cx="8403221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Pastores são homens de Deus que foram chamados para pastorear as ovelhas de Jesus Cristo. Portanto, assim como eles, nós também servimos a Jesus Cristo! Um bom relacionamento com os pastores terá grande influência local e um impacto global!</a:t>
            </a:r>
          </a:p>
        </p:txBody>
      </p:sp>
    </p:spTree>
    <p:extLst>
      <p:ext uri="{BB962C8B-B14F-4D97-AF65-F5344CB8AC3E}">
        <p14:creationId xmlns:p14="http://schemas.microsoft.com/office/powerpoint/2010/main" val="23293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5446" y="1191656"/>
            <a:ext cx="2119152" cy="1687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396115" y="2379417"/>
            <a:ext cx="8974467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Vamos fazer uma radiografia do que tem acontecido:</a:t>
            </a:r>
          </a:p>
          <a:p>
            <a:endParaRPr lang="pt-BR" sz="2000" dirty="0"/>
          </a:p>
          <a:p>
            <a:pPr marL="342900" indent="-342900">
              <a:buFontTx/>
              <a:buAutoNum type="arabicPeriod"/>
            </a:pPr>
            <a:r>
              <a:rPr lang="pt-BR" sz="2000" dirty="0"/>
              <a:t>Os campos tem dado a devida importância ao Programa Igrejas? Quantos campos não tem secretário de igrejas?</a:t>
            </a:r>
          </a:p>
          <a:p>
            <a:pPr marL="342900" indent="-342900">
              <a:buAutoNum type="arabicPeriod"/>
            </a:pPr>
            <a:r>
              <a:rPr lang="pt-BR" sz="2000" dirty="0"/>
              <a:t>Quantos campos têm participado da campanha Minha Igreja Parceira?</a:t>
            </a:r>
          </a:p>
          <a:p>
            <a:pPr marL="342900" indent="-342900">
              <a:buAutoNum type="arabicPeriod"/>
            </a:pPr>
            <a:r>
              <a:rPr lang="pt-BR" sz="2000" dirty="0"/>
              <a:t>Os campos estão visitando o gabinete dos pastores? Quantos campos têm trabalhado com lista de candidatos junto aos pastores?</a:t>
            </a:r>
          </a:p>
          <a:p>
            <a:pPr marL="342900" indent="-342900">
              <a:buAutoNum type="arabicPeriod"/>
            </a:pPr>
            <a:r>
              <a:rPr lang="pt-BR" sz="2000" dirty="0"/>
              <a:t>Quantos campos tem feito evento com pastores? </a:t>
            </a:r>
          </a:p>
          <a:p>
            <a:pPr marL="342900" indent="-342900">
              <a:buAutoNum type="arabicPeriod"/>
            </a:pPr>
            <a:r>
              <a:rPr lang="pt-BR" sz="2000" dirty="0"/>
              <a:t>Somente a apresentação durante o culto tem sido suficiente para atrair novos membros, amigos dos gideões e fundo bíblico?</a:t>
            </a:r>
          </a:p>
          <a:p>
            <a:pPr marL="342900" indent="-342900">
              <a:buAutoNum type="arabicPeriod"/>
            </a:pPr>
            <a:r>
              <a:rPr lang="pt-BR" sz="2000" dirty="0"/>
              <a:t>Existe planejamento de qualificação e requalificação de apresentadores?</a:t>
            </a:r>
          </a:p>
          <a:p>
            <a:pPr marL="342900" indent="-342900">
              <a:buFontTx/>
              <a:buAutoNum type="arabicPeriod"/>
            </a:pPr>
            <a:r>
              <a:rPr lang="pt-BR" sz="2000" dirty="0"/>
              <a:t>Os coordenadores têm sido ativos e trabalhado com autoridade para desenvolver as ações do Programa Igrejas em toda a Estadual?</a:t>
            </a:r>
          </a:p>
          <a:p>
            <a:pPr marL="342900" indent="-342900">
              <a:buAutoNum type="arabicPeriod"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FA16A0-8F7E-CA5E-2B8F-46D0716BF5F5}"/>
              </a:ext>
            </a:extLst>
          </p:cNvPr>
          <p:cNvSpPr txBox="1"/>
          <p:nvPr/>
        </p:nvSpPr>
        <p:spPr>
          <a:xfrm>
            <a:off x="1180215" y="822324"/>
            <a:ext cx="9867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/>
              <a:t>Pergunta: Por quê não estamos conseguindo crescer e há muitos campos fracos?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1B320-AD17-6F04-5C2A-FC2836C3F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45C666-9776-6400-3B3E-D1B5ADF5C542}"/>
              </a:ext>
            </a:extLst>
          </p:cNvPr>
          <p:cNvSpPr txBox="1"/>
          <p:nvPr/>
        </p:nvSpPr>
        <p:spPr>
          <a:xfrm>
            <a:off x="14945446" y="1191656"/>
            <a:ext cx="2119152" cy="1687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4666A-E3B7-07FB-9AE8-90C838A4F1BA}"/>
              </a:ext>
            </a:extLst>
          </p:cNvPr>
          <p:cNvSpPr txBox="1"/>
          <p:nvPr/>
        </p:nvSpPr>
        <p:spPr>
          <a:xfrm>
            <a:off x="1896733" y="2081706"/>
            <a:ext cx="89744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400" dirty="0"/>
              <a:t>É ele:</a:t>
            </a:r>
          </a:p>
          <a:p>
            <a:pPr lvl="1"/>
            <a:r>
              <a:rPr lang="pt-BR" sz="2400" dirty="0"/>
              <a:t>Quem conhece as ovelhas;</a:t>
            </a:r>
          </a:p>
          <a:p>
            <a:pPr lvl="1"/>
            <a:r>
              <a:rPr lang="pt-BR" sz="2400" dirty="0"/>
              <a:t>Quem orienta as ovelhas;</a:t>
            </a:r>
          </a:p>
          <a:p>
            <a:pPr lvl="1"/>
            <a:r>
              <a:rPr lang="pt-BR" sz="2400" dirty="0"/>
              <a:t>Quem influencia as ovelhas.</a:t>
            </a:r>
          </a:p>
          <a:p>
            <a:r>
              <a:rPr lang="pt-BR" sz="2400" dirty="0"/>
              <a:t>Sem a parceria do pastor, o ministério perde força no campo local.</a:t>
            </a:r>
          </a:p>
          <a:p>
            <a:endParaRPr lang="pt-BR" sz="2400" dirty="0"/>
          </a:p>
          <a:p>
            <a:endParaRPr lang="pt-BR" dirty="0"/>
          </a:p>
          <a:p>
            <a:r>
              <a:rPr lang="pt-BR" b="1" dirty="0">
                <a:highlight>
                  <a:srgbClr val="FFFF00"/>
                </a:highlight>
              </a:rPr>
              <a:t>USAR O VERSÍCULO DAS OVELHAS OUVEM A VOZ DO PASTOR</a:t>
            </a:r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5E3F08-66EA-2B66-80A6-54B625733DEB}"/>
              </a:ext>
            </a:extLst>
          </p:cNvPr>
          <p:cNvSpPr txBox="1"/>
          <p:nvPr/>
        </p:nvSpPr>
        <p:spPr>
          <a:xfrm>
            <a:off x="1698171" y="822324"/>
            <a:ext cx="7634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/>
              <a:t>Por que o Pastor é a pessoa chave?</a:t>
            </a:r>
          </a:p>
        </p:txBody>
      </p:sp>
    </p:spTree>
    <p:extLst>
      <p:ext uri="{BB962C8B-B14F-4D97-AF65-F5344CB8AC3E}">
        <p14:creationId xmlns:p14="http://schemas.microsoft.com/office/powerpoint/2010/main" val="300736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90E27-6F1D-976A-C388-D32166AFE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0309D-33B2-99F1-1BC9-B845FF55D3A6}"/>
              </a:ext>
            </a:extLst>
          </p:cNvPr>
          <p:cNvSpPr txBox="1"/>
          <p:nvPr/>
        </p:nvSpPr>
        <p:spPr>
          <a:xfrm>
            <a:off x="14945446" y="1191656"/>
            <a:ext cx="2119152" cy="1687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E0425E-C7A9-A7E6-21D9-F5CCB8D8006D}"/>
              </a:ext>
            </a:extLst>
          </p:cNvPr>
          <p:cNvSpPr txBox="1"/>
          <p:nvPr/>
        </p:nvSpPr>
        <p:spPr>
          <a:xfrm>
            <a:off x="1828800" y="1945504"/>
            <a:ext cx="853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trabalho de Os Gideões é um trabalho em equipe.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secretário de igrejas deve motivar cada gideão a ajuda-lo na importante atividade de desenvolver relacionamento entre o campo e as igrejas parceiras.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Além da qualificação de apresentador, todos os gideões precisam ser capacitados para desenvolver relacionamento com os pastores. Visitar um pastor requer pelo menos dois gideões e estratégia para que seja frutífera.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Ninguém é melhor do que a própria ovelha do pastor para se relacionar com ele e deixa-lo informado sobre o Ministério.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8E58C1-CC3B-B611-3A87-8803467A0E42}"/>
              </a:ext>
            </a:extLst>
          </p:cNvPr>
          <p:cNvSpPr txBox="1"/>
          <p:nvPr/>
        </p:nvSpPr>
        <p:spPr>
          <a:xfrm>
            <a:off x="1190847" y="822324"/>
            <a:ext cx="9069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600" b="1" dirty="0"/>
              <a:t>Representantes na Igreja: o elo vital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F3F5DE-325A-98C1-08CF-CE6078CD2C6F}"/>
              </a:ext>
            </a:extLst>
          </p:cNvPr>
          <p:cNvSpPr txBox="1"/>
          <p:nvPr/>
        </p:nvSpPr>
        <p:spPr>
          <a:xfrm>
            <a:off x="1190847" y="5361824"/>
            <a:ext cx="853262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Atualmente temos mais de 4 mil igrejas com gideões – precisamos transformar cada membro em um representante ativo!</a:t>
            </a:r>
          </a:p>
        </p:txBody>
      </p:sp>
    </p:spTree>
    <p:extLst>
      <p:ext uri="{BB962C8B-B14F-4D97-AF65-F5344CB8AC3E}">
        <p14:creationId xmlns:p14="http://schemas.microsoft.com/office/powerpoint/2010/main" val="41186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BD3B-706D-19D1-04C7-0AE7887B1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AE7EA-C959-B767-8FBB-52A65BD84E4F}"/>
              </a:ext>
            </a:extLst>
          </p:cNvPr>
          <p:cNvSpPr txBox="1"/>
          <p:nvPr/>
        </p:nvSpPr>
        <p:spPr>
          <a:xfrm>
            <a:off x="14945446" y="1191656"/>
            <a:ext cx="2119152" cy="1687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C41BA-D3CC-596B-F51E-F65D94FE40A1}"/>
              </a:ext>
            </a:extLst>
          </p:cNvPr>
          <p:cNvSpPr txBox="1"/>
          <p:nvPr/>
        </p:nvSpPr>
        <p:spPr>
          <a:xfrm>
            <a:off x="1424828" y="1446198"/>
            <a:ext cx="3499163" cy="8892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FE864D-5D78-E1BA-B813-F72540E9D519}"/>
              </a:ext>
            </a:extLst>
          </p:cNvPr>
          <p:cNvSpPr txBox="1"/>
          <p:nvPr/>
        </p:nvSpPr>
        <p:spPr>
          <a:xfrm>
            <a:off x="1102558" y="1890837"/>
            <a:ext cx="93756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Todo pastor precisa saber plenamente sobre: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Quem somos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Qual a nossa identidade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Qual o nosso perfil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Como somos estruturados enquanto Associados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O que fazemos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Qual a nossa atividade/missão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Por quê fazemos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Onde fazemos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Como fazemos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O impacto do Ministério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Vidas transformadas pelo poder do Evangelho de Jesus Cristo (testemunhos)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Homens e mulheres fortalecidos espiritualmente (membros)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14D29E-ABF1-B683-943E-8E8D3722A168}"/>
              </a:ext>
            </a:extLst>
          </p:cNvPr>
          <p:cNvSpPr txBox="1"/>
          <p:nvPr/>
        </p:nvSpPr>
        <p:spPr>
          <a:xfrm>
            <a:off x="937148" y="584590"/>
            <a:ext cx="97064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O Que é um Forte Relacionamento com Pastores?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143D98B-BED7-C077-081D-9261C59DEF78}"/>
              </a:ext>
            </a:extLst>
          </p:cNvPr>
          <p:cNvSpPr txBox="1"/>
          <p:nvPr/>
        </p:nvSpPr>
        <p:spPr>
          <a:xfrm>
            <a:off x="7583424" y="3336305"/>
            <a:ext cx="3957498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QUANDO O PASTOR CONHECER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PLENAMENTE O MINISTÉRIO  E O IMPACTO QUE GERA NA SUA COMUNIDADE, ELE SERÁ O NOSSO MELHOR PARCEIRO!</a:t>
            </a:r>
          </a:p>
        </p:txBody>
      </p:sp>
    </p:spTree>
    <p:extLst>
      <p:ext uri="{BB962C8B-B14F-4D97-AF65-F5344CB8AC3E}">
        <p14:creationId xmlns:p14="http://schemas.microsoft.com/office/powerpoint/2010/main" val="31084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F9EB-2956-6405-23A0-A67D61845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F8512-33D3-EA12-8F46-4284F9C84A75}"/>
              </a:ext>
            </a:extLst>
          </p:cNvPr>
          <p:cNvSpPr txBox="1"/>
          <p:nvPr/>
        </p:nvSpPr>
        <p:spPr>
          <a:xfrm>
            <a:off x="14945446" y="1191656"/>
            <a:ext cx="2119152" cy="1687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059D9-98F2-A8BC-6289-A765E19C95E0}"/>
              </a:ext>
            </a:extLst>
          </p:cNvPr>
          <p:cNvSpPr txBox="1"/>
          <p:nvPr/>
        </p:nvSpPr>
        <p:spPr>
          <a:xfrm>
            <a:off x="1424828" y="1446198"/>
            <a:ext cx="3499163" cy="8892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FC94EB-1FBC-2793-6317-B8370E3C7D88}"/>
              </a:ext>
            </a:extLst>
          </p:cNvPr>
          <p:cNvSpPr txBox="1"/>
          <p:nvPr/>
        </p:nvSpPr>
        <p:spPr>
          <a:xfrm>
            <a:off x="1267968" y="2434690"/>
            <a:ext cx="90952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Pastores têm sofrido de depressão/ansiedade, solidão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Um café pode ser uma porta aberta para uma grande amizade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Muitos estão fracos e precisam de conforto espiritual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Uma oração poderá impactá-lo na forma como nos vê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Muitas vezes a igreja está passando por dificuldades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Conhecer as necessidades da igreja poderá direcionar o trabalho do campo para criar um forte relacionamento com o pastor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D504A5-8FDD-F57D-AD5A-110A02566F35}"/>
              </a:ext>
            </a:extLst>
          </p:cNvPr>
          <p:cNvSpPr txBox="1"/>
          <p:nvPr/>
        </p:nvSpPr>
        <p:spPr>
          <a:xfrm>
            <a:off x="1060704" y="1006990"/>
            <a:ext cx="9706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Cuidando dos Nossos Parceiros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B04D93-BBB9-C325-E9AB-8BD3095E9C9C}"/>
              </a:ext>
            </a:extLst>
          </p:cNvPr>
          <p:cNvSpPr txBox="1"/>
          <p:nvPr/>
        </p:nvSpPr>
        <p:spPr>
          <a:xfrm>
            <a:off x="1424828" y="5584792"/>
            <a:ext cx="8530542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Há muitas igrejas e pastores que nos apoiam e não tem, em boa parte dos casos,</a:t>
            </a:r>
          </a:p>
          <a:p>
            <a:r>
              <a:rPr lang="pt-BR" dirty="0">
                <a:solidFill>
                  <a:schemeClr val="bg1"/>
                </a:solidFill>
              </a:rPr>
              <a:t>recebido se quer uma visita durante o ano. Vamos tratar melhor nossos parceiros atuais para que depois busquemos os que ainda não são!</a:t>
            </a:r>
          </a:p>
        </p:txBody>
      </p:sp>
    </p:spTree>
    <p:extLst>
      <p:ext uri="{BB962C8B-B14F-4D97-AF65-F5344CB8AC3E}">
        <p14:creationId xmlns:p14="http://schemas.microsoft.com/office/powerpoint/2010/main" val="16924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F569C-B685-D92D-9AC6-BF9926DA1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3F9A06-D81D-E7D0-B232-2A546AAD78CF}"/>
              </a:ext>
            </a:extLst>
          </p:cNvPr>
          <p:cNvSpPr txBox="1"/>
          <p:nvPr/>
        </p:nvSpPr>
        <p:spPr>
          <a:xfrm>
            <a:off x="14945446" y="1191656"/>
            <a:ext cx="2119152" cy="1687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46EE9-25E1-43F9-2726-E078A564BD2D}"/>
              </a:ext>
            </a:extLst>
          </p:cNvPr>
          <p:cNvSpPr txBox="1"/>
          <p:nvPr/>
        </p:nvSpPr>
        <p:spPr>
          <a:xfrm>
            <a:off x="1424828" y="1446198"/>
            <a:ext cx="3499163" cy="8892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36FE33-5AB5-730D-2F3B-DD511C08C670}"/>
              </a:ext>
            </a:extLst>
          </p:cNvPr>
          <p:cNvSpPr txBox="1"/>
          <p:nvPr/>
        </p:nvSpPr>
        <p:spPr>
          <a:xfrm>
            <a:off x="1060704" y="1780127"/>
            <a:ext cx="95731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Não confundir pastor parceiro com pastor permissivo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Permite</a:t>
            </a:r>
            <a:r>
              <a:rPr lang="pt-BR" sz="2400" dirty="0"/>
              <a:t> → abre espaço para uma apresentação.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Parceiro</a:t>
            </a:r>
            <a:r>
              <a:rPr lang="pt-BR" sz="2400" dirty="0"/>
              <a:t> → ora, recomenda membros, incentiva Amigos dos Gideões, apoia financeiramente, participa dos eventos do ministério, insere na agenda de oração da igreja.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Se não há cooperação e envolvimento, não é parceria verdadeira.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81ADC4-A72C-C36F-D23F-C047923F1383}"/>
              </a:ext>
            </a:extLst>
          </p:cNvPr>
          <p:cNvSpPr txBox="1"/>
          <p:nvPr/>
        </p:nvSpPr>
        <p:spPr>
          <a:xfrm>
            <a:off x="1060704" y="1006990"/>
            <a:ext cx="9706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Um Alerta Importante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70D5B7-375A-A790-77BC-1D84A5E5B750}"/>
              </a:ext>
            </a:extLst>
          </p:cNvPr>
          <p:cNvSpPr txBox="1"/>
          <p:nvPr/>
        </p:nvSpPr>
        <p:spPr>
          <a:xfrm>
            <a:off x="1424828" y="5411802"/>
            <a:ext cx="853054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</a:rPr>
              <a:t>Precisamos ensinar os gideões a discernir essa diferença e buscar parceria real.</a:t>
            </a:r>
          </a:p>
        </p:txBody>
      </p:sp>
    </p:spTree>
    <p:extLst>
      <p:ext uri="{BB962C8B-B14F-4D97-AF65-F5344CB8AC3E}">
        <p14:creationId xmlns:p14="http://schemas.microsoft.com/office/powerpoint/2010/main" val="12563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319FD-0470-7E3B-563B-17742DB9F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28C927-F224-95AA-183B-A7AF23D91DF3}"/>
              </a:ext>
            </a:extLst>
          </p:cNvPr>
          <p:cNvSpPr txBox="1"/>
          <p:nvPr/>
        </p:nvSpPr>
        <p:spPr>
          <a:xfrm>
            <a:off x="14945446" y="1191656"/>
            <a:ext cx="2119152" cy="1687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1E31F-DF28-1945-D6A1-0AE9A9392530}"/>
              </a:ext>
            </a:extLst>
          </p:cNvPr>
          <p:cNvSpPr txBox="1"/>
          <p:nvPr/>
        </p:nvSpPr>
        <p:spPr>
          <a:xfrm>
            <a:off x="1424828" y="1446198"/>
            <a:ext cx="3499163" cy="8892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9D1FC1-D868-9FAE-C1C5-9D086722D20D}"/>
              </a:ext>
            </a:extLst>
          </p:cNvPr>
          <p:cNvSpPr txBox="1"/>
          <p:nvPr/>
        </p:nvSpPr>
        <p:spPr>
          <a:xfrm>
            <a:off x="1210125" y="1454754"/>
            <a:ext cx="97717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dirty="0"/>
              <a:t>Tudo </a:t>
            </a:r>
            <a:r>
              <a:rPr lang="pt-BR" b="1" dirty="0"/>
              <a:t>começa com oração</a:t>
            </a:r>
            <a:r>
              <a:rPr lang="pt-BR" dirty="0"/>
              <a:t>.</a:t>
            </a:r>
          </a:p>
          <a:p>
            <a:pPr marL="342900" indent="-342900">
              <a:buAutoNum type="arabicPeriod"/>
            </a:pPr>
            <a:r>
              <a:rPr lang="pt-BR" dirty="0"/>
              <a:t>Monte um relatório com todas as </a:t>
            </a:r>
            <a:r>
              <a:rPr lang="pt-BR" b="1" dirty="0"/>
              <a:t>informações da igreja</a:t>
            </a:r>
            <a:r>
              <a:rPr lang="pt-BR" dirty="0"/>
              <a:t>: </a:t>
            </a:r>
          </a:p>
          <a:p>
            <a:pPr marL="800100" lvl="1" indent="-342900">
              <a:buAutoNum type="arabicPeriod"/>
            </a:pPr>
            <a:r>
              <a:rPr lang="pt-BR" dirty="0"/>
              <a:t>histórico, perfil, eventos, últimas visitas, ofertas etc.</a:t>
            </a:r>
          </a:p>
          <a:p>
            <a:pPr marL="342900" indent="-342900">
              <a:buAutoNum type="arabicPeriod"/>
            </a:pPr>
            <a:r>
              <a:rPr lang="pt-BR" dirty="0"/>
              <a:t>A visita deve ser em dupla (mínimo)</a:t>
            </a:r>
          </a:p>
          <a:p>
            <a:pPr marL="800100" lvl="1" indent="-342900">
              <a:buAutoNum type="arabicPeriod"/>
            </a:pPr>
            <a:r>
              <a:rPr lang="pt-BR" dirty="0"/>
              <a:t>Enquanto um fala, o outro fica em espírito de oração e atento ao tempo</a:t>
            </a:r>
          </a:p>
          <a:p>
            <a:pPr marL="342900" indent="-342900">
              <a:buAutoNum type="arabicPeriod"/>
            </a:pPr>
            <a:r>
              <a:rPr lang="pt-BR" dirty="0"/>
              <a:t>No gabinete do pastor (que conhece o ministério):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Mostrar resultados do ministério local (principalmente) e nacional.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Apresentar como a igreja pode ser parceira do ministério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Pedir indicações de membros.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Apresentar como ela pode ser uma Igreja Parceira (FB)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Apresentar o Amigos dos Gideões e como os membros podem aderir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Ouvir as necessidades do pastor e da igreja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Orar pelo pastor e pela igreja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Agradecer pelo tempo dispensado ao Os Gideões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5BA754-30D0-2248-C741-A2B53EAFDB09}"/>
              </a:ext>
            </a:extLst>
          </p:cNvPr>
          <p:cNvSpPr txBox="1"/>
          <p:nvPr/>
        </p:nvSpPr>
        <p:spPr>
          <a:xfrm>
            <a:off x="650548" y="683825"/>
            <a:ext cx="941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Preparação da Visita ao Gabinete do Pastor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7822C0-AC5E-B622-C685-98F0966349F9}"/>
              </a:ext>
            </a:extLst>
          </p:cNvPr>
          <p:cNvSpPr txBox="1"/>
          <p:nvPr/>
        </p:nvSpPr>
        <p:spPr>
          <a:xfrm>
            <a:off x="1556810" y="5851009"/>
            <a:ext cx="760456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Quando é a primeira vez, deve-se apresentar quem somos, o que fazemos e, principalmente, porque fazemos!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1C5682-512E-ECF7-E68A-F34304CDC0BC}"/>
              </a:ext>
            </a:extLst>
          </p:cNvPr>
          <p:cNvSpPr txBox="1"/>
          <p:nvPr/>
        </p:nvSpPr>
        <p:spPr>
          <a:xfrm>
            <a:off x="9879564" y="2335476"/>
            <a:ext cx="1317013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Não abuse do tempo e da paciência do Pastor! Cumpra o tempo que foi dado sem falhar!</a:t>
            </a:r>
          </a:p>
        </p:txBody>
      </p:sp>
    </p:spTree>
    <p:extLst>
      <p:ext uri="{BB962C8B-B14F-4D97-AF65-F5344CB8AC3E}">
        <p14:creationId xmlns:p14="http://schemas.microsoft.com/office/powerpoint/2010/main" val="25233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DBB2A-416C-6EC9-E64B-3BBF9F4DF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011E05-CA1C-174C-151B-73D025950C8C}"/>
              </a:ext>
            </a:extLst>
          </p:cNvPr>
          <p:cNvSpPr txBox="1"/>
          <p:nvPr/>
        </p:nvSpPr>
        <p:spPr>
          <a:xfrm>
            <a:off x="14945446" y="1191656"/>
            <a:ext cx="2119152" cy="1687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16A3D-79BB-91EF-E474-633E9FA318E6}"/>
              </a:ext>
            </a:extLst>
          </p:cNvPr>
          <p:cNvSpPr txBox="1"/>
          <p:nvPr/>
        </p:nvSpPr>
        <p:spPr>
          <a:xfrm>
            <a:off x="1424828" y="1446198"/>
            <a:ext cx="3499163" cy="8892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2A26DD-B9B1-1709-59D0-DBF789B6FC8A}"/>
              </a:ext>
            </a:extLst>
          </p:cNvPr>
          <p:cNvSpPr txBox="1"/>
          <p:nvPr/>
        </p:nvSpPr>
        <p:spPr>
          <a:xfrm>
            <a:off x="1060704" y="1780127"/>
            <a:ext cx="95731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Alimentar o site: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Se houve alteração de alguma informação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Como foi a visita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Resultados práticos (apresentação marcada, transformada em igreja parceira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Manter contato com o pastor: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Enviar o boletim mensal do pastor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A cada 3 meses ligar para orar pelo pastor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Ligar no dia do aniversário (as auxiliares ligam para a esposa)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Enviar cartão dos Gideões em ocasiões especiais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Convidá-lo para o evento com pastores do campo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31FE71-D73E-D3DE-E5CC-4DB935299234}"/>
              </a:ext>
            </a:extLst>
          </p:cNvPr>
          <p:cNvSpPr txBox="1"/>
          <p:nvPr/>
        </p:nvSpPr>
        <p:spPr>
          <a:xfrm>
            <a:off x="1060704" y="1006990"/>
            <a:ext cx="9706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600" b="1" dirty="0"/>
              <a:t>Depois da Visita ao Gabinete</a:t>
            </a:r>
          </a:p>
        </p:txBody>
      </p:sp>
    </p:spTree>
    <p:extLst>
      <p:ext uri="{BB962C8B-B14F-4D97-AF65-F5344CB8AC3E}">
        <p14:creationId xmlns:p14="http://schemas.microsoft.com/office/powerpoint/2010/main" val="538315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ADE1216E4DF34BA59649D557C97FF2" ma:contentTypeVersion="15" ma:contentTypeDescription="Crie um novo documento." ma:contentTypeScope="" ma:versionID="982bfb8db9fe6b9baadfa30a1aa4e132">
  <xsd:schema xmlns:xsd="http://www.w3.org/2001/XMLSchema" xmlns:xs="http://www.w3.org/2001/XMLSchema" xmlns:p="http://schemas.microsoft.com/office/2006/metadata/properties" xmlns:ns3="6e6e72ed-d2a4-4c44-86c5-7264a8c7425b" xmlns:ns4="b65b2813-e252-4fd4-bb90-7ce378a3ca5d" targetNamespace="http://schemas.microsoft.com/office/2006/metadata/properties" ma:root="true" ma:fieldsID="eaf50c4a3a9e3a9b874fbb09672931b3" ns3:_="" ns4:_="">
    <xsd:import namespace="6e6e72ed-d2a4-4c44-86c5-7264a8c7425b"/>
    <xsd:import namespace="b65b2813-e252-4fd4-bb90-7ce378a3ca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e72ed-d2a4-4c44-86c5-7264a8c74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b2813-e252-4fd4-bb90-7ce378a3ca5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6e72ed-d2a4-4c44-86c5-7264a8c7425b" xsi:nil="true"/>
  </documentManagement>
</p:properties>
</file>

<file path=customXml/itemProps1.xml><?xml version="1.0" encoding="utf-8"?>
<ds:datastoreItem xmlns:ds="http://schemas.openxmlformats.org/officeDocument/2006/customXml" ds:itemID="{E06B4B55-6A1B-4DF4-BD56-EB653CC3C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e72ed-d2a4-4c44-86c5-7264a8c7425b"/>
    <ds:schemaRef ds:uri="b65b2813-e252-4fd4-bb90-7ce378a3ca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2D43D-374C-477D-8FB8-DD700C406D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4F4A6-8F5D-4EC7-A96A-27E43C795E6A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6e6e72ed-d2a4-4c44-86c5-7264a8c7425b"/>
    <ds:schemaRef ds:uri="http://schemas.microsoft.com/office/infopath/2007/PartnerControls"/>
    <ds:schemaRef ds:uri="http://schemas.openxmlformats.org/package/2006/metadata/core-properties"/>
    <ds:schemaRef ds:uri="b65b2813-e252-4fd4-bb90-7ce378a3ca5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956</Words>
  <Application>Microsoft Macintosh PowerPoint</Application>
  <PresentationFormat>Widescreen</PresentationFormat>
  <Paragraphs>104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Aptos</vt:lpstr>
      <vt:lpstr>Arial</vt:lpstr>
      <vt:lpstr>Tema do Office</vt:lpstr>
      <vt:lpstr>O Gabinete do Pastor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Lembrete Poderoso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Rogério Mirabili</dc:creator>
  <cp:lastModifiedBy>Moises Danziger</cp:lastModifiedBy>
  <cp:revision>6</cp:revision>
  <dcterms:created xsi:type="dcterms:W3CDTF">2024-09-10T13:57:01Z</dcterms:created>
  <dcterms:modified xsi:type="dcterms:W3CDTF">2025-08-21T19:08:48Z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0x0101001DADE1216E4DF34BA59649D557C97FF2</vt:lpwstr>
  </property>
</Properties>
</file>