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98" r:id="rId5"/>
    <p:sldId id="268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9" r:id="rId15"/>
    <p:sldId id="322" r:id="rId16"/>
    <p:sldId id="318" r:id="rId17"/>
    <p:sldId id="320" r:id="rId18"/>
    <p:sldId id="321" r:id="rId19"/>
    <p:sldId id="323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3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4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9E8F71-5661-7D64-AF5C-E313ECFFC6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FD41CB-AE6B-9361-FADB-6F410F2F0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8B71E9-F894-056A-020B-B721422DD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67B34-D3AB-4635-AB5C-4A4FFC51AFD2}" type="datetimeFigureOut">
              <a:rPr lang="pt-BR" smtClean="0"/>
              <a:t>19/08/2025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18EA0F-1BFF-8540-9EDA-F1E44D14D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2740450-88C7-8E33-C4B3-B95F73AB2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0774-6043-4DF6-AA8D-F2BD52BA75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9720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CE9DBA-40C8-29BB-A22A-8D05412DC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D969A81-0187-E23A-B941-073990069C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F1A58AB-5D4F-3A1F-C690-4F8F86A5F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67B34-D3AB-4635-AB5C-4A4FFC51AFD2}" type="datetimeFigureOut">
              <a:rPr lang="pt-BR" smtClean="0"/>
              <a:t>19/08/2025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E573246-E92D-8744-A5D2-8A72FB411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2C043A-B0AE-5CF3-5075-44C61E054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0774-6043-4DF6-AA8D-F2BD52BA75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6090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BE99BA3-D042-EC95-4D0E-5DD7F7D57A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A0CB070-931D-79A4-9D64-6E3C1F02D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8A9A20-5754-E2B5-D7EC-F3A69507A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67B34-D3AB-4635-AB5C-4A4FFC51AFD2}" type="datetimeFigureOut">
              <a:rPr lang="pt-BR" smtClean="0"/>
              <a:t>19/08/2025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C5055A-D341-C6AA-268F-EF53DB4E3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40EB74B-BB02-B05A-6840-52D998EEF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0774-6043-4DF6-AA8D-F2BD52BA75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8504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82DD0B-4765-E998-A3D8-E30F6FDB9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BDF5D0-9883-3AC6-3C10-C6C144379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E37ACF9-B220-86FC-07E9-1A5FCF4D9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67B34-D3AB-4635-AB5C-4A4FFC51AFD2}" type="datetimeFigureOut">
              <a:rPr lang="pt-BR" smtClean="0"/>
              <a:t>19/08/2025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005D6AB-553B-DD6F-E1FA-99CC1FDB2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E0A6920-AFBB-2593-5D38-98A2297FB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0774-6043-4DF6-AA8D-F2BD52BA75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7846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965214-3278-9D66-C789-C44D79234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8EA4CB-C8A2-F223-9422-14406F129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98F946C-73AD-6E4B-393B-70A04B92D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67B34-D3AB-4635-AB5C-4A4FFC51AFD2}" type="datetimeFigureOut">
              <a:rPr lang="pt-BR" smtClean="0"/>
              <a:t>19/08/2025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DD91901-A335-B8E8-8F5A-9F6EE805E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444CE4-B70E-5AAB-F4F6-D34E6E90C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0774-6043-4DF6-AA8D-F2BD52BA75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2762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BED0EC-B6AB-A28D-373A-90C678269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DDBB400-223B-3D6C-A5C3-91DA9E8344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7DE11E1-21B6-E089-DF3C-56620F0F94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13B9A6E-BB69-C6D2-A469-977B01075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67B34-D3AB-4635-AB5C-4A4FFC51AFD2}" type="datetimeFigureOut">
              <a:rPr lang="pt-BR" smtClean="0"/>
              <a:t>19/08/2025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2A11455-4688-4459-CAA0-6E14D3F65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6D05471-DD32-79BE-65F7-29A58F7E3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0774-6043-4DF6-AA8D-F2BD52BA75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1561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1BC50D-E726-65E1-B99D-42255E011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75BF646-6B2B-DD0F-83BE-B5ED37081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46CC3E2-4F2F-D461-AA0B-BA4C999723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A56F8E2-ACCA-D97D-6DC7-51F2C2F30E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1BB4413-7AC4-C7E8-662C-1BEDFCC98C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D5D768F-FE20-926D-76C8-D883A582B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67B34-D3AB-4635-AB5C-4A4FFC51AFD2}" type="datetimeFigureOut">
              <a:rPr lang="pt-BR" smtClean="0"/>
              <a:t>19/08/2025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BA56271-D186-B341-1AFA-BDBE822F4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17D20CC-F04A-85BB-3BDE-30C9CBE43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0774-6043-4DF6-AA8D-F2BD52BA75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3229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5955D8-6A86-9238-78AC-252A1B91A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3EB5C75-A727-5EFF-977F-A7A7D817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67B34-D3AB-4635-AB5C-4A4FFC51AFD2}" type="datetimeFigureOut">
              <a:rPr lang="pt-BR" smtClean="0"/>
              <a:t>19/08/2025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26DF9ED-5952-F624-E279-0C528E596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3511074-58D9-B4E9-F771-0EDF00734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0774-6043-4DF6-AA8D-F2BD52BA75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3622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3729108-14AC-4375-F961-A12F8B410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67B34-D3AB-4635-AB5C-4A4FFC51AFD2}" type="datetimeFigureOut">
              <a:rPr lang="pt-BR" smtClean="0"/>
              <a:t>19/08/2025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B78F66E-4084-9CFB-58B2-DC67615E6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C216C06-855F-B826-C14A-0314B4BB2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0774-6043-4DF6-AA8D-F2BD52BA75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3017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D614BD-945C-CF33-74A8-B23489C1A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CA5CFA-5E34-964D-60A9-537742E03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A90246D-C354-F7C1-C49D-965ED9CF6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AB41885-A5CF-A12D-8555-FBD9F5D0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67B34-D3AB-4635-AB5C-4A4FFC51AFD2}" type="datetimeFigureOut">
              <a:rPr lang="pt-BR" smtClean="0"/>
              <a:t>19/08/2025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6B55D06-3D3B-64B4-954F-3C20BBF6D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7E91E6F-DDBB-0164-4286-4B14AC758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0774-6043-4DF6-AA8D-F2BD52BA75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728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174EBC-F549-1FF5-0272-62895E1A9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3E9D89B-725B-B2A6-1912-A520EF51FA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5DE4A57-91D1-2764-C9E8-E1412144E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620A767-9C8C-3001-19EF-60C389531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67B34-D3AB-4635-AB5C-4A4FFC51AFD2}" type="datetimeFigureOut">
              <a:rPr lang="pt-BR" smtClean="0"/>
              <a:t>19/08/2025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72B4999-940F-D472-7C80-0A2C88BF7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35BA49-5352-7EDC-E105-8D196C8B6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0774-6043-4DF6-AA8D-F2BD52BA75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444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CB6890C-0E45-C4D8-B143-32F81E4C8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04736B1-C418-101E-ADA7-866F33E2D4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408015-B8D1-7DA8-A5DA-1B1ED09B5F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67B34-D3AB-4635-AB5C-4A4FFC51AFD2}" type="datetimeFigureOut">
              <a:rPr lang="pt-BR" smtClean="0"/>
              <a:t>19/08/2025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74EF8B6-6487-F4FC-38C5-B123C9928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5CF656-1D55-4622-750B-A212AE4124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D0774-6043-4DF6-AA8D-F2BD52BA75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210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7098B9BE-F77B-3E3E-B16C-53C719AEF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084410"/>
            <a:ext cx="10905066" cy="468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881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8FBCD4-3698-33E9-FD57-9DEA17751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527AFF2-CF38-401E-78AE-ECE39F041D7F}"/>
              </a:ext>
            </a:extLst>
          </p:cNvPr>
          <p:cNvSpPr txBox="1"/>
          <p:nvPr/>
        </p:nvSpPr>
        <p:spPr>
          <a:xfrm>
            <a:off x="661220" y="534649"/>
            <a:ext cx="10869560" cy="6169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32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EVENTO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68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pt-BR" altLang="pt-BR" sz="2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Materiais na mesa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altLang="pt-BR" sz="2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Propostas (Gideão e Auxiliar)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altLang="pt-BR" sz="2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Exemplares do Novo Testamento (por tipo)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altLang="pt-BR" sz="2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Folhetos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altLang="pt-BR" sz="2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Relatório de Atividades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t-BR" altLang="pt-BR" sz="2300" dirty="0">
                <a:solidFill>
                  <a:schemeClr val="bg1"/>
                </a:solidFill>
                <a:latin typeface="Lucida Sans Unicode"/>
              </a:rPr>
              <a:t>Folder de testemunhos de conversão</a:t>
            </a:r>
            <a:endParaRPr kumimoji="0" lang="pt-BR" altLang="pt-BR" sz="2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68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pt-BR" altLang="pt-BR" sz="2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Atuação dos Gideões  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altLang="pt-BR" sz="2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Dinâmico e entusiasta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altLang="pt-BR" sz="2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Conte testemunhos (use o folder se preferir)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altLang="pt-BR" sz="2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Ressalte as oportunidades de trabalho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t-BR" altLang="pt-BR" sz="2300" dirty="0">
                <a:solidFill>
                  <a:schemeClr val="bg1"/>
                </a:solidFill>
                <a:latin typeface="Lucida Sans Unicode"/>
              </a:rPr>
              <a:t>Ressalte o impacto que a Palavra de Deus tem na sociedade e como isso poderá transformar a sua comunidade, sua vida e família.</a:t>
            </a:r>
            <a:endParaRPr kumimoji="0" lang="pt-BR" altLang="pt-BR" sz="2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altLang="pt-BR" sz="2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Não discuta o assunto “TEMPO PARA O TRABALHO” 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68000"/>
              <a:buFont typeface="Wingdings 3" panose="05040102010807070707" pitchFamily="18" charset="2"/>
              <a:buChar char=""/>
              <a:tabLst/>
              <a:defRPr/>
            </a:pPr>
            <a:endParaRPr lang="pt-BR" sz="1200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ABD8B5C-77E3-145C-3E97-CDF29C55144E}"/>
              </a:ext>
            </a:extLst>
          </p:cNvPr>
          <p:cNvSpPr txBox="1"/>
          <p:nvPr/>
        </p:nvSpPr>
        <p:spPr>
          <a:xfrm>
            <a:off x="8868272" y="2828835"/>
            <a:ext cx="2773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FFFF00"/>
                </a:solidFill>
              </a:rPr>
              <a:t>Cuidado com a quantidade de materiais sobre a mesa. Não use arranjos altos e que atrapalhe a visão.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92CC793-9CA6-EDAD-410E-4EBA04E27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9938" y="1789893"/>
            <a:ext cx="1130011" cy="90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977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19F9FC-B9C5-B031-2A0B-16B863480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136B575-D116-2036-8BF0-AA14044C2B2A}"/>
              </a:ext>
            </a:extLst>
          </p:cNvPr>
          <p:cNvSpPr txBox="1"/>
          <p:nvPr/>
        </p:nvSpPr>
        <p:spPr>
          <a:xfrm>
            <a:off x="661220" y="534649"/>
            <a:ext cx="10869560" cy="6034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32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APRESENTAÇÃO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t-BR" sz="1000" b="1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t-BR" sz="1000" b="1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68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pt-BR" altLang="pt-BR" sz="2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Introdução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altLang="pt-BR" sz="2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Breve visão da Associação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68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pt-BR" altLang="pt-BR" sz="2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Exibição vídeo (opcional)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68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pt-BR" altLang="pt-BR" sz="2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Oportunidades de servir como Gideão 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68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pt-BR" altLang="pt-BR" sz="2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Oportunidades de servir como Auxiliar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68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pt-BR" altLang="pt-BR" sz="2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Razões para se associar hoje </a:t>
            </a:r>
            <a:r>
              <a:rPr kumimoji="0" lang="pt-BR" altLang="pt-BR" sz="27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(use mais tempo aqui</a:t>
            </a:r>
            <a:r>
              <a:rPr kumimoji="0" lang="pt-BR" altLang="pt-BR" sz="2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)</a:t>
            </a:r>
          </a:p>
          <a:p>
            <a:pPr marL="822325" lvl="1" indent="-255588" fontAlgn="base">
              <a:spcBef>
                <a:spcPts val="400"/>
              </a:spcBef>
              <a:spcAft>
                <a:spcPct val="0"/>
              </a:spcAft>
              <a:buSzPct val="68000"/>
              <a:buFont typeface="Wingdings 3" panose="05040102010807070707" pitchFamily="18" charset="2"/>
              <a:buChar char=""/>
              <a:defRPr/>
            </a:pPr>
            <a:r>
              <a:rPr lang="pt-BR" altLang="pt-BR" sz="2700" dirty="0">
                <a:solidFill>
                  <a:schemeClr val="bg1"/>
                </a:solidFill>
                <a:latin typeface="Lucida Sans Unicode"/>
              </a:rPr>
              <a:t>Impactos da distribuição e do evangelismo pessoal na sociedade</a:t>
            </a:r>
          </a:p>
          <a:p>
            <a:pPr marL="822325" lvl="1" indent="-255588" fontAlgn="base">
              <a:spcBef>
                <a:spcPts val="400"/>
              </a:spcBef>
              <a:spcAft>
                <a:spcPct val="0"/>
              </a:spcAft>
              <a:buSzPct val="68000"/>
              <a:buFont typeface="Wingdings 3" panose="05040102010807070707" pitchFamily="18" charset="2"/>
              <a:buChar char=""/>
              <a:defRPr/>
            </a:pPr>
            <a:r>
              <a:rPr kumimoji="0" lang="pt-BR" altLang="pt-BR" sz="2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Impactos na vida espiritual, profissional e pessoal</a:t>
            </a:r>
          </a:p>
          <a:p>
            <a:pPr marL="822325" lvl="1" indent="-255588" fontAlgn="base">
              <a:spcBef>
                <a:spcPts val="400"/>
              </a:spcBef>
              <a:spcAft>
                <a:spcPct val="0"/>
              </a:spcAft>
              <a:buSzPct val="68000"/>
              <a:buFont typeface="Wingdings 3" panose="05040102010807070707" pitchFamily="18" charset="2"/>
              <a:buChar char=""/>
              <a:defRPr/>
            </a:pPr>
            <a:r>
              <a:rPr lang="pt-BR" altLang="pt-BR" sz="2700" dirty="0">
                <a:solidFill>
                  <a:schemeClr val="bg1"/>
                </a:solidFill>
                <a:latin typeface="Lucida Sans Unicode"/>
              </a:rPr>
              <a:t>Resposta ao chamado de Jesus Cristo!</a:t>
            </a:r>
            <a:endParaRPr kumimoji="0" lang="pt-BR" altLang="pt-BR" sz="2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68000"/>
              <a:buFont typeface="Wingdings 3" panose="05040102010807070707" pitchFamily="18" charset="2"/>
              <a:buChar char=""/>
              <a:tabLst/>
              <a:defRPr/>
            </a:pPr>
            <a:endParaRPr lang="pt-BR" sz="1200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93BAA80-53A1-8389-60A6-43DD7CAAF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509" y="1485467"/>
            <a:ext cx="3174856" cy="145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412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62322D-5A48-5B24-782F-328EAF210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10B47AF-FDFD-C6BF-0AE2-BC689CAFF9BC}"/>
              </a:ext>
            </a:extLst>
          </p:cNvPr>
          <p:cNvSpPr txBox="1"/>
          <p:nvPr/>
        </p:nvSpPr>
        <p:spPr>
          <a:xfrm>
            <a:off x="661220" y="534649"/>
            <a:ext cx="10869560" cy="5054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32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APRESENTAÇÃO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t-BR" sz="1000" b="1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68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pt-BR" altLang="pt-BR" sz="2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Testemunho final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68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pt-BR" altLang="pt-BR" sz="2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Assinatura das propostas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altLang="pt-BR" sz="2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Revisão dos itens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altLang="pt-BR" sz="2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Desafio para a assinatura HOJE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altLang="pt-BR" sz="2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Os gideões </a:t>
            </a:r>
            <a:r>
              <a:rPr kumimoji="0" lang="pt-BR" altLang="pt-BR" sz="2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ajudam</a:t>
            </a:r>
            <a:r>
              <a:rPr kumimoji="0" lang="pt-BR" altLang="pt-BR" sz="2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no preenchimento das propostas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68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pt-BR" altLang="pt-BR" sz="2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Informações finais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altLang="pt-BR" sz="2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Convide para a próxima reunião de oração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altLang="pt-BR" sz="2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Expectativa de aprovação da proposta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68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pt-BR" altLang="pt-BR" sz="2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Oração de encerramento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68000"/>
              <a:buFont typeface="Wingdings 3" panose="05040102010807070707" pitchFamily="18" charset="2"/>
              <a:buChar char=""/>
              <a:tabLst/>
              <a:defRPr/>
            </a:pPr>
            <a:endParaRPr lang="pt-BR" sz="1200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575DFE6-C327-EEC2-7C9F-4F4A80C7ADFC}"/>
              </a:ext>
            </a:extLst>
          </p:cNvPr>
          <p:cNvSpPr txBox="1"/>
          <p:nvPr/>
        </p:nvSpPr>
        <p:spPr>
          <a:xfrm>
            <a:off x="9833682" y="2136338"/>
            <a:ext cx="21958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solidFill>
                <a:srgbClr val="FFFF00"/>
              </a:solidFill>
            </a:endParaRPr>
          </a:p>
          <a:p>
            <a:r>
              <a:rPr lang="pt-BR" dirty="0">
                <a:solidFill>
                  <a:srgbClr val="FFFF00"/>
                </a:solidFill>
              </a:rPr>
              <a:t>Não tenha medo de falar da anuidade. Explique que esse também é um privilégio que temos e um compromisso com a obra de Deus que não pode parar!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7FD35D5-7588-9715-6607-2F7F7C859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930" y="1377427"/>
            <a:ext cx="1130011" cy="90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09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558751-977D-BCF0-05A7-EC253DA64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3AC8F84-C368-0C17-C7F0-CF66C0277C1A}"/>
              </a:ext>
            </a:extLst>
          </p:cNvPr>
          <p:cNvSpPr txBox="1"/>
          <p:nvPr/>
        </p:nvSpPr>
        <p:spPr>
          <a:xfrm>
            <a:off x="661220" y="534649"/>
            <a:ext cx="10869560" cy="4120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32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PROCEDIMENTOS PÓS EVENTO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t-BR" sz="1000" b="1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68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pt-BR" altLang="pt-BR" sz="2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Propostas físicas: rever todas as propostas preenchidas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altLang="pt-BR" sz="2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Qualificação profissional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altLang="pt-BR" sz="2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Endereço da igreja e contato do pastor 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altLang="pt-BR" sz="2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Assinaturas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altLang="pt-BR" sz="2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Pagamento da anuidade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68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pt-BR" altLang="pt-BR" sz="2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Processamento das Propostas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altLang="pt-BR" sz="2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Encaminhar a Sede Nacional 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68000"/>
              <a:buFont typeface="Wingdings 3" panose="05040102010807070707" pitchFamily="18" charset="2"/>
              <a:buChar char=""/>
              <a:tabLst/>
              <a:defRPr/>
            </a:pPr>
            <a:endParaRPr lang="pt-BR" sz="1200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0484549-6C8E-C760-714F-B27D14971BCF}"/>
              </a:ext>
            </a:extLst>
          </p:cNvPr>
          <p:cNvSpPr txBox="1"/>
          <p:nvPr/>
        </p:nvSpPr>
        <p:spPr>
          <a:xfrm>
            <a:off x="8626807" y="2805773"/>
            <a:ext cx="29039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solidFill>
                <a:srgbClr val="FFFF00"/>
              </a:solidFill>
            </a:endParaRPr>
          </a:p>
          <a:p>
            <a:r>
              <a:rPr lang="pt-BR" dirty="0">
                <a:solidFill>
                  <a:srgbClr val="FFFF00"/>
                </a:solidFill>
              </a:rPr>
              <a:t>Não envie proposta à Sede que não esteja completa. Isso só trará dificuldades e poderá gerar desconforto com o candidato. Se observar algo que não está dentro das nossas regras, convide o candidato para ser um amigo dos gideões.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81539AB-A520-E1F6-F02C-BB6BC964F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3787" y="2144821"/>
            <a:ext cx="1130011" cy="90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407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1BC786-BA6C-CFC9-BED9-7A45E0DD2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23743DD-1371-8A8C-DB05-65E4149137BD}"/>
              </a:ext>
            </a:extLst>
          </p:cNvPr>
          <p:cNvSpPr txBox="1"/>
          <p:nvPr/>
        </p:nvSpPr>
        <p:spPr>
          <a:xfrm>
            <a:off x="661220" y="534649"/>
            <a:ext cx="10869560" cy="4982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32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INTEGRAÇÃO DOS NOVOS MEMBROS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t-BR" sz="1000" b="1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68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pt-BR" altLang="pt-BR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Terceira Semana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altLang="pt-BR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Os Vice Presidentes (</a:t>
            </a:r>
            <a:r>
              <a:rPr kumimoji="0" lang="pt-BR" alt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Gid</a:t>
            </a:r>
            <a:r>
              <a:rPr kumimoji="0" lang="pt-BR" altLang="pt-BR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e </a:t>
            </a:r>
            <a:r>
              <a:rPr kumimoji="0" lang="pt-BR" alt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Aux</a:t>
            </a:r>
            <a:r>
              <a:rPr kumimoji="0" lang="pt-BR" altLang="pt-BR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) convidam 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altLang="pt-BR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o candidato e esposa para a reunião de oração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altLang="pt-BR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O Capelão enfatiza o uso do Calendário de Leitura </a:t>
            </a:r>
          </a:p>
          <a:p>
            <a:pPr marL="392113" marR="0" lvl="1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pt-BR" altLang="pt-BR" sz="2200" dirty="0">
                <a:solidFill>
                  <a:schemeClr val="bg1"/>
                </a:solidFill>
                <a:latin typeface="Lucida Sans Unicode"/>
              </a:rPr>
              <a:t>   </a:t>
            </a:r>
            <a:r>
              <a:rPr kumimoji="0" lang="pt-BR" altLang="pt-BR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Bíblica e de Oração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altLang="pt-BR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O Secretário de Escrituras faz o convite para uma distribuição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68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pt-BR" altLang="pt-BR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Quarta Semana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altLang="pt-BR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Os Vice Presidentes (</a:t>
            </a:r>
            <a:r>
              <a:rPr kumimoji="0" lang="pt-BR" alt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Gid</a:t>
            </a:r>
            <a:r>
              <a:rPr kumimoji="0" lang="pt-BR" altLang="pt-BR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e </a:t>
            </a:r>
            <a:r>
              <a:rPr kumimoji="0" lang="pt-BR" alt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Aux</a:t>
            </a:r>
            <a:r>
              <a:rPr kumimoji="0" lang="pt-BR" altLang="pt-BR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) convidam o candidato e esposa para a reunião de oração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altLang="pt-BR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O Secretário de igrejas faz o convite para participar de uma visita a igreja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68000"/>
              <a:buFont typeface="Wingdings 3" panose="05040102010807070707" pitchFamily="18" charset="2"/>
              <a:buChar char=""/>
              <a:tabLst/>
              <a:defRPr/>
            </a:pPr>
            <a:endParaRPr lang="pt-BR" sz="1200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D23A0E8-1DDD-A94F-B3E4-F52724762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5594" y="1340833"/>
            <a:ext cx="2294047" cy="155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245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6FA97C-5E00-1D35-4B81-D286954F77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B91244A-E111-C482-F248-AA1BAE4E5A91}"/>
              </a:ext>
            </a:extLst>
          </p:cNvPr>
          <p:cNvSpPr txBox="1"/>
          <p:nvPr/>
        </p:nvSpPr>
        <p:spPr>
          <a:xfrm>
            <a:off x="661220" y="534649"/>
            <a:ext cx="10869560" cy="5533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32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RECEPÇÃO DE NOVOS MEMBROS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t-BR" sz="1000" b="1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68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pt-BR" alt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Esta recepção dura cerca de 7 minutos e deve ser </a:t>
            </a:r>
          </a:p>
          <a:p>
            <a:pPr marL="109537" marR="0" lvl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68000"/>
              <a:tabLst/>
              <a:defRPr/>
            </a:pPr>
            <a:r>
              <a:rPr kumimoji="0" lang="pt-BR" alt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  realizada preferencialmente em uma Reunião Mensal </a:t>
            </a:r>
          </a:p>
          <a:p>
            <a:pPr marL="109537" marR="0" lvl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68000"/>
              <a:tabLst/>
              <a:defRPr/>
            </a:pPr>
            <a:r>
              <a:rPr kumimoji="0" lang="pt-BR" alt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  do Campo.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Presidente</a:t>
            </a:r>
            <a:r>
              <a:rPr kumimoji="0" lang="pt-BR" alt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: boas vinda, apresentado atividades do campo: Oração, Distribuição de </a:t>
            </a:r>
            <a:r>
              <a:rPr kumimoji="0" lang="pt-BR" alt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NTs</a:t>
            </a:r>
            <a:r>
              <a:rPr kumimoji="0" lang="pt-BR" alt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. Palavra visita e Igrejas. Uma palavra respeito da anuidade, PGD, Plante/Amigos dos Gideões. Sua condição de membro Uso emblema) – neste momento efetua-se entrega (Pres. Gideões e Pres. Auxiliares).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Presidente de As Auxiliares</a:t>
            </a:r>
            <a:r>
              <a:rPr kumimoji="0" lang="pt-BR" alt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: emblema da Auxiliar tem um design adicional. O lírio dos vales simboliza como a Auxiliar circunda o Ministério </a:t>
            </a:r>
            <a:r>
              <a:rPr kumimoji="0" lang="pt-BR" alt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Gideônico</a:t>
            </a:r>
            <a:r>
              <a:rPr kumimoji="0" lang="pt-BR" alt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em oração e serviço.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Presidente</a:t>
            </a:r>
            <a:r>
              <a:rPr kumimoji="0" lang="pt-BR" alt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: NT de Evangelismo Pessoal. Somos homens e mulheres que testemunham acerca do Senhor Jesus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t-BR" altLang="pt-BR" sz="2000" b="1" dirty="0">
                <a:solidFill>
                  <a:schemeClr val="bg1"/>
                </a:solidFill>
                <a:latin typeface="Lucida Sans Unicode"/>
              </a:rPr>
              <a:t>Fechamento da cerimônia</a:t>
            </a:r>
            <a:r>
              <a:rPr lang="pt-BR" altLang="pt-BR" sz="2000" dirty="0">
                <a:solidFill>
                  <a:schemeClr val="bg1"/>
                </a:solidFill>
                <a:latin typeface="Lucida Sans Unicode"/>
              </a:rPr>
              <a:t>: agradecimento e oração.</a:t>
            </a:r>
            <a:endParaRPr kumimoji="0" lang="pt-BR" altLang="pt-BR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68000"/>
              <a:buFont typeface="Wingdings 3" panose="05040102010807070707" pitchFamily="18" charset="2"/>
              <a:buChar char=""/>
              <a:tabLst/>
              <a:defRPr/>
            </a:pPr>
            <a:endParaRPr lang="pt-BR" sz="1200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7AA192F-6CC6-F097-CD69-EF7FE3CF1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3644" y="789400"/>
            <a:ext cx="2084826" cy="157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025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4E768C-AA01-7BB4-6DD0-5BBD5E2AB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4E846D5-EF63-4488-6280-6AAEFB8022F4}"/>
              </a:ext>
            </a:extLst>
          </p:cNvPr>
          <p:cNvSpPr txBox="1"/>
          <p:nvPr/>
        </p:nvSpPr>
        <p:spPr>
          <a:xfrm>
            <a:off x="661220" y="534649"/>
            <a:ext cx="10869560" cy="5746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32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INTEGRAÇÃO DOS NOVOS MEMBROS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68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pt-BR" altLang="pt-BR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Quinta Semana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alt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O Capelão apresenta os recursos disponíveis para testemunhar (Site, app, Folhetos, NT de Evangelismo Pessoal, Livro Testemunhe Jesus sem Medo, explicar o método ESCOPO)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alt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Os Secretários do PGD informam e incentivam o uso dos cartões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68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pt-BR" altLang="pt-BR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Sexta Semana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alt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O Secretário de Igrejas incentiva a se qualificar como apresentador, caso ele tenha potencial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alt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O Presidente deve apresentar a importância de participar dos eventos do campo, estadual e nacional. É um momento de apresentar a estrutura do ministério e como cada gideão pode ser usado por Deus em todos os níveis do ministério.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alt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Também é momento de falar da importância do compromisso com o ministério e de estar sempre conectado com o campo para receber informações, participar e ser um canal de bençãos para outros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68000"/>
              <a:buFont typeface="Wingdings 3" panose="05040102010807070707" pitchFamily="18" charset="2"/>
              <a:buChar char=""/>
              <a:tabLst/>
              <a:defRPr/>
            </a:pPr>
            <a:endParaRPr lang="pt-BR" sz="1200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597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9BA5F5-E85C-8415-C635-E2B91AE764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4A35557-312D-0260-31DC-721C359F4A2F}"/>
              </a:ext>
            </a:extLst>
          </p:cNvPr>
          <p:cNvSpPr txBox="1"/>
          <p:nvPr/>
        </p:nvSpPr>
        <p:spPr>
          <a:xfrm>
            <a:off x="661220" y="534649"/>
            <a:ext cx="10869560" cy="2404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32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RESULTADOS ESPERADOS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t-BR" sz="1000" b="1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9537" marR="0" lvl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68000"/>
              <a:tabLst/>
              <a:defRPr/>
            </a:pPr>
            <a:endParaRPr lang="pt-BR" sz="1200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9537" marR="0" lvl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68000"/>
              <a:tabLst/>
              <a:defRPr/>
            </a:pPr>
            <a:endParaRPr lang="pt-BR" sz="1200" b="1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9537" marR="0" lvl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68000"/>
              <a:tabLst/>
              <a:defRPr/>
            </a:pPr>
            <a:endParaRPr lang="pt-BR" sz="1200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9537" marR="0" lvl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68000"/>
              <a:tabLst/>
              <a:defRPr/>
            </a:pPr>
            <a:endParaRPr lang="pt-BR" sz="1200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68000"/>
              <a:buFont typeface="Wingdings 3" panose="05040102010807070707" pitchFamily="18" charset="2"/>
              <a:buChar char=""/>
              <a:tabLst/>
              <a:defRPr/>
            </a:pPr>
            <a:endParaRPr lang="pt-BR" sz="1200" b="1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68000"/>
              <a:buFont typeface="Wingdings 3" panose="05040102010807070707" pitchFamily="18" charset="2"/>
              <a:buChar char=""/>
              <a:tabLst/>
              <a:defRPr/>
            </a:pPr>
            <a:endParaRPr lang="pt-BR" sz="1200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3D138EE-5982-4F0C-2DAC-AE3BFFFE4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887" y="1762125"/>
            <a:ext cx="547457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14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6004D6-A9C6-C1CE-1E1F-DDD3649B2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55E2ABA-ABF8-EB6E-E279-674EEEEB7B8A}"/>
              </a:ext>
            </a:extLst>
          </p:cNvPr>
          <p:cNvSpPr txBox="1"/>
          <p:nvPr/>
        </p:nvSpPr>
        <p:spPr>
          <a:xfrm>
            <a:off x="661220" y="534649"/>
            <a:ext cx="10869560" cy="6990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32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RESULTADOS ESPERADOS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t-BR" sz="1000" b="1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9537" marR="0" lvl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68000"/>
              <a:tabLst/>
              <a:defRPr/>
            </a:pPr>
            <a:endParaRPr lang="pt-BR" sz="1200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pt-BR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Renovação do Quadro de Membros (novo fôlego)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pt-BR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Mais testemunho pessoal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pt-BR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Mais distribuições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pt-BR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Mais visitas às igrejas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pt-BR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Mais ofertas para o Fundo Bíblico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pt-BR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Melhor distribuição de tarefas ...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altLang="pt-BR" sz="4400" b="1" dirty="0">
                <a:solidFill>
                  <a:schemeClr val="bg1"/>
                </a:solidFill>
                <a:latin typeface="Arial" panose="020B0604020202020204" pitchFamily="34" charset="0"/>
              </a:rPr>
              <a:t>Cumprir nossa missão: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4400" b="1" dirty="0">
                <a:solidFill>
                  <a:schemeClr val="bg1"/>
                </a:solidFill>
                <a:latin typeface="Arial" panose="020B0604020202020204" pitchFamily="34" charset="0"/>
              </a:rPr>
              <a:t>MAIS VIDAS SALVAS POR JESUS!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altLang="pt-BR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09537" marR="0" lvl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68000"/>
              <a:tabLst/>
              <a:defRPr/>
            </a:pPr>
            <a:endParaRPr lang="pt-BR" sz="1200" b="1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9537" marR="0" lvl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68000"/>
              <a:tabLst/>
              <a:defRPr/>
            </a:pPr>
            <a:endParaRPr lang="pt-BR" sz="1200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9537" marR="0" lvl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68000"/>
              <a:tabLst/>
              <a:defRPr/>
            </a:pPr>
            <a:endParaRPr lang="pt-BR" sz="1200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68000"/>
              <a:buFont typeface="Wingdings 3" panose="05040102010807070707" pitchFamily="18" charset="2"/>
              <a:buChar char=""/>
              <a:tabLst/>
              <a:defRPr/>
            </a:pPr>
            <a:endParaRPr lang="pt-BR" sz="1200" b="1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68000"/>
              <a:buFont typeface="Wingdings 3" panose="05040102010807070707" pitchFamily="18" charset="2"/>
              <a:buChar char=""/>
              <a:tabLst/>
              <a:defRPr/>
            </a:pPr>
            <a:endParaRPr lang="pt-BR" sz="1200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5BA9F24-9623-B481-3A10-7C0E3DDA4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345" y="2624959"/>
            <a:ext cx="2290762" cy="226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29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E36AA4-5178-353B-A633-FE7F8E0F3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1F39D10-1C67-FF1C-2189-DAAA0E5BC01E}"/>
              </a:ext>
            </a:extLst>
          </p:cNvPr>
          <p:cNvSpPr txBox="1"/>
          <p:nvPr/>
        </p:nvSpPr>
        <p:spPr>
          <a:xfrm>
            <a:off x="661220" y="534649"/>
            <a:ext cx="10869560" cy="7322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t-BR" sz="3200" b="1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t-BR" sz="800" b="1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Mas vocês receberão poder, ao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descer sobre vocês o Espírito Santo,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serão minhas testemunhas tanto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em Jerusalém como em toda a Judeia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Samaria e até os confins da terra. “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t-BR" sz="3200" b="1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Atos 1:8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t-BR" sz="1000" b="1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9537" marR="0" lvl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68000"/>
              <a:tabLst/>
              <a:defRPr/>
            </a:pPr>
            <a:endParaRPr lang="pt-BR" sz="1200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altLang="pt-BR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09537" marR="0" lvl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68000"/>
              <a:tabLst/>
              <a:defRPr/>
            </a:pPr>
            <a:endParaRPr lang="pt-BR" sz="1200" b="1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9537" marR="0" lvl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68000"/>
              <a:tabLst/>
              <a:defRPr/>
            </a:pPr>
            <a:endParaRPr lang="pt-BR" sz="1200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9537" marR="0" lvl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68000"/>
              <a:tabLst/>
              <a:defRPr/>
            </a:pPr>
            <a:endParaRPr lang="pt-BR" sz="1200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68000"/>
              <a:buFont typeface="Wingdings 3" panose="05040102010807070707" pitchFamily="18" charset="2"/>
              <a:buChar char=""/>
              <a:tabLst/>
              <a:defRPr/>
            </a:pPr>
            <a:endParaRPr lang="pt-BR" sz="1200" b="1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68000"/>
              <a:buFont typeface="Wingdings 3" panose="05040102010807070707" pitchFamily="18" charset="2"/>
              <a:buChar char=""/>
              <a:tabLst/>
              <a:defRPr/>
            </a:pPr>
            <a:endParaRPr lang="pt-BR" sz="1200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5E83B4D-2D71-1167-35AA-BE7BA970E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1315" y="1492394"/>
            <a:ext cx="4406611" cy="291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78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1BF5EAE-F3AC-A6F9-455C-026376A471E3}"/>
              </a:ext>
            </a:extLst>
          </p:cNvPr>
          <p:cNvSpPr txBox="1"/>
          <p:nvPr/>
        </p:nvSpPr>
        <p:spPr>
          <a:xfrm>
            <a:off x="955964" y="2808568"/>
            <a:ext cx="1004454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5000" b="1">
                <a:solidFill>
                  <a:srgbClr val="FFFFFF"/>
                </a:solidFill>
                <a:latin typeface="Skeena" pitchFamily="2" charset="0"/>
              </a:rPr>
              <a:t>Evento Anual com Candidatos</a:t>
            </a:r>
            <a:endParaRPr lang="pt-BR" sz="5000" dirty="0">
              <a:solidFill>
                <a:srgbClr val="FFFFFF"/>
              </a:solidFill>
              <a:latin typeface="Skeen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600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6FF39B6A-EF28-ADD1-1DD9-293FEBBD01C9}"/>
              </a:ext>
            </a:extLst>
          </p:cNvPr>
          <p:cNvSpPr txBox="1"/>
          <p:nvPr/>
        </p:nvSpPr>
        <p:spPr>
          <a:xfrm>
            <a:off x="734291" y="2136611"/>
            <a:ext cx="10432347" cy="3206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7" marR="0" lvl="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tabLst/>
              <a:defRPr/>
            </a:pPr>
            <a:r>
              <a:rPr kumimoji="0" lang="pt-BR" altLang="pt-BR" sz="2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Foque na nossa missão e medite em como</a:t>
            </a:r>
          </a:p>
          <a:p>
            <a:pPr marL="109537" marR="0" lvl="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tabLst/>
              <a:defRPr/>
            </a:pPr>
            <a:r>
              <a:rPr kumimoji="0" lang="pt-BR" altLang="pt-BR" sz="2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isso tem transformado a sua vida.</a:t>
            </a:r>
          </a:p>
          <a:p>
            <a:pPr marL="109537" marR="0" lvl="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tabLst/>
              <a:defRPr/>
            </a:pPr>
            <a:r>
              <a:rPr kumimoji="0" lang="pt-BR" altLang="pt-BR" sz="2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Ore e apresente a Deus todos os planos </a:t>
            </a:r>
          </a:p>
          <a:p>
            <a:pPr marL="109537" marR="0" lvl="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tabLst/>
              <a:defRPr/>
            </a:pPr>
            <a:r>
              <a:rPr kumimoji="0" lang="pt-BR" altLang="pt-BR" sz="2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que envolvem o evento.</a:t>
            </a:r>
          </a:p>
          <a:p>
            <a:pPr marL="109537" marR="0" lvl="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tabLst/>
              <a:defRPr/>
            </a:pPr>
            <a:r>
              <a:rPr kumimoji="0" lang="pt-BR" altLang="pt-BR" sz="2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Antecipação e organização prévia ao evento são fundamentais para o sucesso. Isso inclui planejar com pelo menos 3 (três) meses de antecedência.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3CBFE63-6B7B-A841-C3D8-19EFD338887B}"/>
              </a:ext>
            </a:extLst>
          </p:cNvPr>
          <p:cNvSpPr txBox="1"/>
          <p:nvPr/>
        </p:nvSpPr>
        <p:spPr>
          <a:xfrm>
            <a:off x="734291" y="527539"/>
            <a:ext cx="11036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>
                <a:solidFill>
                  <a:srgbClr val="FFFFFF"/>
                </a:solidFill>
                <a:latin typeface="Skeena" pitchFamily="2" charset="0"/>
              </a:rPr>
              <a:t>Preparação prévia do evento</a:t>
            </a:r>
            <a:endParaRPr lang="pt-BR" sz="4000" b="1" dirty="0">
              <a:solidFill>
                <a:srgbClr val="FFFFFF"/>
              </a:solidFill>
              <a:latin typeface="Stratum1 Black" panose="020B05060300000200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501C742-B751-CFBB-5D0A-968C6C25D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2577" y="1724315"/>
            <a:ext cx="2685132" cy="185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042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A486137-E4C4-6EDA-B225-9D52CF8DAD4E}"/>
              </a:ext>
            </a:extLst>
          </p:cNvPr>
          <p:cNvSpPr txBox="1"/>
          <p:nvPr/>
        </p:nvSpPr>
        <p:spPr>
          <a:xfrm>
            <a:off x="1091380" y="420962"/>
            <a:ext cx="9822425" cy="5479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3200" kern="1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t-BR" sz="3200" kern="100" dirty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t-BR" sz="3200" kern="100" dirty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68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pt-BR" altLang="pt-BR" sz="2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Arregimentar novos membros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68000"/>
              <a:buFont typeface="Wingdings 3" panose="05040102010807070707" pitchFamily="18" charset="2"/>
              <a:buChar char=""/>
              <a:tabLst/>
              <a:defRPr/>
            </a:pPr>
            <a:endParaRPr kumimoji="0" lang="pt-BR" altLang="pt-BR" sz="2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altLang="pt-BR" sz="2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Envolver todos os Campos/Membros 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altLang="pt-BR" sz="2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Anteceder a Campanha com 5 semanas de oração</a:t>
            </a:r>
          </a:p>
          <a:p>
            <a:pPr marL="392113" marR="0" lvl="1" indent="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endParaRPr kumimoji="0" lang="pt-BR" altLang="pt-BR" sz="2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68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pt-BR" altLang="pt-BR" sz="2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Integrar os novos membros para mantê-los atuantes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3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D23F906-1297-A391-9F3C-85F20E80A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0280" y="1293850"/>
            <a:ext cx="238125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401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70DEF72-4C11-7609-2790-E2B5BC2274F5}"/>
              </a:ext>
            </a:extLst>
          </p:cNvPr>
          <p:cNvSpPr txBox="1"/>
          <p:nvPr/>
        </p:nvSpPr>
        <p:spPr>
          <a:xfrm>
            <a:off x="661220" y="534649"/>
            <a:ext cx="10869560" cy="5856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32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IMPLEMENTAÇÃO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t-BR" sz="32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68000"/>
              <a:buFont typeface="Wingdings 3" panose="05040102010807070707" pitchFamily="18" charset="2"/>
              <a:buChar char=""/>
              <a:tabLst/>
              <a:defRPr/>
            </a:pPr>
            <a:r>
              <a:rPr lang="pt-BR" sz="1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pt-BR" altLang="pt-BR" sz="2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Planejamento (3 meses de antecedência)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altLang="pt-BR" sz="2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Incluir no Planejamento Anual do Campo 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altLang="pt-BR" sz="2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Informar ao Coordenador Estadual de Membros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altLang="pt-BR" sz="2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Designar o apresentador (dê preferência a gideões qualificados para apresentar o ministério e que já tenham experiência)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altLang="pt-BR" sz="2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Estabelecer a melhor data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altLang="pt-BR" sz="2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Definir o local</a:t>
            </a:r>
          </a:p>
          <a:p>
            <a:pPr marL="858838" marR="0" lvl="2" indent="-228600" algn="l" defTabSz="914400" rtl="0" eaLnBrk="1" fontAlgn="base" latinLnBrk="0" hangingPunct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altLang="pt-BR" sz="2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Local privativo, sem interferência de terceiros</a:t>
            </a:r>
          </a:p>
          <a:p>
            <a:pPr marL="858838" marR="0" lvl="2" indent="-228600" algn="l" defTabSz="914400" rtl="0" eaLnBrk="1" fontAlgn="base" latinLnBrk="0" hangingPunct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altLang="pt-BR" sz="2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Pode ser feito um café da manhã, almoço ou jantar.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altLang="pt-BR" sz="23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Definir o alvo de candidatos para o evento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altLang="pt-BR" sz="2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Iniciar a divulgação entre os membros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200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AADA8A7-55BA-A894-2809-805095596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4447" y="990496"/>
            <a:ext cx="2595658" cy="179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754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9ED6EA-7D02-57EA-4B0E-AD5DFDCAE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0285602-6302-F8A5-AB27-39898A42DE62}"/>
              </a:ext>
            </a:extLst>
          </p:cNvPr>
          <p:cNvSpPr txBox="1"/>
          <p:nvPr/>
        </p:nvSpPr>
        <p:spPr>
          <a:xfrm>
            <a:off x="661220" y="534649"/>
            <a:ext cx="10869560" cy="5267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32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IMPLEMENTAÇÃO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t-BR" sz="32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68000"/>
              <a:buFont typeface="Wingdings 3" panose="05040102010807070707" pitchFamily="18" charset="2"/>
              <a:buChar char=""/>
              <a:tabLst/>
              <a:defRPr/>
            </a:pPr>
            <a:r>
              <a:rPr lang="pt-BR" sz="1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pt-BR" altLang="pt-BR" sz="2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45 Dias antes do </a:t>
            </a:r>
            <a:r>
              <a:rPr lang="pt-BR" altLang="pt-BR" sz="2700" dirty="0">
                <a:solidFill>
                  <a:schemeClr val="bg1"/>
                </a:solidFill>
                <a:latin typeface="Lucida Sans Unicode"/>
              </a:rPr>
              <a:t>Evento</a:t>
            </a:r>
            <a:r>
              <a:rPr kumimoji="0" lang="pt-BR" altLang="pt-BR" sz="2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(Secretário de Membros)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altLang="pt-BR" sz="2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Relacionar os </a:t>
            </a:r>
            <a:r>
              <a:rPr lang="pt-BR" altLang="pt-BR" sz="2300" dirty="0">
                <a:solidFill>
                  <a:schemeClr val="bg1"/>
                </a:solidFill>
                <a:latin typeface="Lucida Sans Unicode"/>
              </a:rPr>
              <a:t>potenciais candidatos</a:t>
            </a:r>
            <a:endParaRPr kumimoji="0" lang="pt-BR" altLang="pt-BR" sz="2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1077913" lvl="2" indent="-228600" fontAlgn="base">
              <a:spcBef>
                <a:spcPts val="325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pt-BR" altLang="pt-BR" sz="2300" dirty="0">
                <a:solidFill>
                  <a:schemeClr val="bg1"/>
                </a:solidFill>
                <a:latin typeface="Lucida Sans Unicode"/>
              </a:rPr>
              <a:t>E</a:t>
            </a:r>
            <a:r>
              <a:rPr kumimoji="0" lang="pt-BR" altLang="pt-BR" sz="23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sposas</a:t>
            </a:r>
            <a:r>
              <a:rPr kumimoji="0" lang="pt-BR" altLang="pt-BR" sz="2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de gideões que não são </a:t>
            </a:r>
            <a:r>
              <a:rPr lang="pt-BR" altLang="pt-BR" sz="2300" dirty="0">
                <a:solidFill>
                  <a:schemeClr val="bg1"/>
                </a:solidFill>
                <a:latin typeface="Lucida Sans Unicode"/>
              </a:rPr>
              <a:t>a</a:t>
            </a:r>
            <a:r>
              <a:rPr kumimoji="0" lang="pt-BR" altLang="pt-BR" sz="23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uxiliares</a:t>
            </a:r>
            <a:endParaRPr kumimoji="0" lang="pt-BR" altLang="pt-BR" sz="2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1077913" lvl="2" indent="-228600" fontAlgn="base">
              <a:spcBef>
                <a:spcPts val="325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pt-BR" altLang="pt-BR" sz="2300" dirty="0">
                <a:solidFill>
                  <a:schemeClr val="bg1"/>
                </a:solidFill>
                <a:latin typeface="Lucida Sans Unicode"/>
              </a:rPr>
              <a:t>Fazer uma </a:t>
            </a:r>
            <a:r>
              <a:rPr lang="pt-BR" altLang="pt-BR" sz="2300" dirty="0" err="1">
                <a:solidFill>
                  <a:schemeClr val="bg1"/>
                </a:solidFill>
                <a:latin typeface="Lucida Sans Unicode"/>
              </a:rPr>
              <a:t>pré</a:t>
            </a:r>
            <a:r>
              <a:rPr lang="pt-BR" altLang="pt-BR" sz="2300" dirty="0">
                <a:solidFill>
                  <a:schemeClr val="bg1"/>
                </a:solidFill>
                <a:latin typeface="Lucida Sans Unicode"/>
              </a:rPr>
              <a:t>-checagem do perfil dos candidatos</a:t>
            </a:r>
            <a:endParaRPr kumimoji="0" lang="pt-BR" altLang="pt-BR" sz="2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altLang="pt-BR" sz="2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Contatar todos os gideões e auxiliares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altLang="pt-BR" sz="2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Incentivar a participarem das reuniões de oração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68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pt-BR" altLang="pt-BR" sz="2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42 Dias antes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altLang="pt-BR" sz="2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Iniciar 5 semanas de devocionais especiais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altLang="pt-BR" sz="2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Incentivar os membros a usarem as devocionais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68000"/>
              <a:buFont typeface="Wingdings 3" panose="05040102010807070707" pitchFamily="18" charset="2"/>
              <a:buChar char=""/>
              <a:tabLst/>
              <a:defRPr/>
            </a:pPr>
            <a:endParaRPr lang="pt-BR" sz="1200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F93A453-A00E-73FC-811A-EBA128A9CD00}"/>
              </a:ext>
            </a:extLst>
          </p:cNvPr>
          <p:cNvSpPr txBox="1"/>
          <p:nvPr/>
        </p:nvSpPr>
        <p:spPr>
          <a:xfrm>
            <a:off x="9573492" y="2757645"/>
            <a:ext cx="25215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FFFF00"/>
                </a:solidFill>
              </a:rPr>
              <a:t>Trabalhe com o coordenador/secretário de igrejas para ajudar na obtenção da lista de potenciais candidatos junto aos pastores das igrejas relacionadas no cadastro de igrejas.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31E9F1D-E666-B8E7-23AD-A645CFD3F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249" y="1857248"/>
            <a:ext cx="1130011" cy="90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953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895070-52B7-20DD-519A-D29190182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CC52019-69FB-E800-9D39-C92E039E7C7C}"/>
              </a:ext>
            </a:extLst>
          </p:cNvPr>
          <p:cNvSpPr txBox="1"/>
          <p:nvPr/>
        </p:nvSpPr>
        <p:spPr>
          <a:xfrm>
            <a:off x="661220" y="534649"/>
            <a:ext cx="10869560" cy="4495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32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IMPLEMENTAÇÃO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t-BR" sz="32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68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pt-BR" altLang="pt-BR" sz="2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14 Dias antes do </a:t>
            </a:r>
            <a:r>
              <a:rPr lang="pt-BR" altLang="pt-BR" sz="2700" dirty="0">
                <a:solidFill>
                  <a:schemeClr val="bg1"/>
                </a:solidFill>
                <a:latin typeface="Lucida Sans Unicode"/>
              </a:rPr>
              <a:t>Evento</a:t>
            </a:r>
            <a:endParaRPr kumimoji="0" lang="pt-BR" altLang="pt-BR" sz="2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68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pt-BR" altLang="pt-BR" sz="2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Contate pessoalmente todos os candidatos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altLang="pt-BR" sz="2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Convide as esposas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altLang="pt-BR" sz="2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Relacione apenas os que confirmarem o comparecimento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68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pt-BR" altLang="pt-BR" sz="2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10 Dias antes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altLang="pt-BR" sz="2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Envie e-mail ou mensagem (WhatsApp) confirmando a presença.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altLang="pt-BR" sz="2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Inclua um nº de telefone para cancelamento de última hora.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68000"/>
              <a:buFont typeface="Wingdings 3" panose="05040102010807070707" pitchFamily="18" charset="2"/>
              <a:buChar char=""/>
              <a:tabLst/>
              <a:defRPr/>
            </a:pPr>
            <a:endParaRPr lang="pt-BR" sz="1200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962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91AC4-C7EE-2E29-53A8-B7310CB17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6AE21B9-FE20-8E90-EFBA-8F409F252B86}"/>
              </a:ext>
            </a:extLst>
          </p:cNvPr>
          <p:cNvSpPr txBox="1"/>
          <p:nvPr/>
        </p:nvSpPr>
        <p:spPr>
          <a:xfrm>
            <a:off x="661220" y="534649"/>
            <a:ext cx="10869560" cy="4052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32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IMPLEMENTAÇÃO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t-BR" sz="32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68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pt-BR" altLang="pt-BR" sz="2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5 Dias antes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altLang="pt-BR" sz="2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Contatar todos os candidatos confirmando a sua presença.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altLang="pt-BR" sz="2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Auxiliares contatam as esposas de todos os candidatos, incluindo as dos gideões que não são auxiliares 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68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pt-BR" altLang="pt-BR" sz="2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3 Dias antes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altLang="pt-BR" sz="2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Confirme com o restaurante (local) o número de participantes.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68000"/>
              <a:buFont typeface="Wingdings 3" panose="05040102010807070707" pitchFamily="18" charset="2"/>
              <a:buChar char=""/>
              <a:tabLst/>
              <a:defRPr/>
            </a:pPr>
            <a:endParaRPr lang="pt-BR" sz="1200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576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6260F0-E0C9-1001-DBCD-04EA8AB62C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E3D2E4E-B8B7-6DFA-47B5-7791DE857C18}"/>
              </a:ext>
            </a:extLst>
          </p:cNvPr>
          <p:cNvSpPr txBox="1"/>
          <p:nvPr/>
        </p:nvSpPr>
        <p:spPr>
          <a:xfrm>
            <a:off x="661220" y="534649"/>
            <a:ext cx="10869560" cy="47384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32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EVENTO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t-BR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68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pt-BR" altLang="pt-BR" sz="2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Recepção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altLang="pt-BR" sz="2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Chegar 30/45 minutos antes do horário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altLang="pt-BR" sz="2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Preparar crachás com os nomes dos convidados 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68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pt-BR" altLang="pt-BR" sz="2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Arranjo das Mesas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altLang="pt-BR" sz="2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Use mesas para 6 ou 8 pessoas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altLang="pt-BR" sz="2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Um gideão e uma auxiliar devem atuar como conselheiros em cada mesa 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68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pt-BR" altLang="pt-BR" sz="2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Programa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altLang="pt-BR" sz="2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Modelo disponível no site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1AA61F3-9E65-04DF-3736-E3B8A888959F}"/>
              </a:ext>
            </a:extLst>
          </p:cNvPr>
          <p:cNvSpPr txBox="1"/>
          <p:nvPr/>
        </p:nvSpPr>
        <p:spPr>
          <a:xfrm>
            <a:off x="3748796" y="5688486"/>
            <a:ext cx="7335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FF00"/>
                </a:solidFill>
              </a:rPr>
              <a:t>não se esquecer de apresentar o trabalho de As Auxiliares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2466A13-958B-0205-7696-C61759EC6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8785" y="5422954"/>
            <a:ext cx="1130011" cy="90039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051A501-E689-1DA5-4B96-CB4614740A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8967" y="1174256"/>
            <a:ext cx="3021813" cy="190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3845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3616</TotalTime>
  <Words>1142</Words>
  <Application>Microsoft Office PowerPoint</Application>
  <PresentationFormat>Widescreen</PresentationFormat>
  <Paragraphs>183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Lucida Sans Unicode</vt:lpstr>
      <vt:lpstr>Skeena</vt:lpstr>
      <vt:lpstr>Stratum1 Black</vt:lpstr>
      <vt:lpstr>Verdana</vt:lpstr>
      <vt:lpstr>Wingdings</vt:lpstr>
      <vt:lpstr>Wingdings 3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Pietra Chiaradia Vannucchi Fantin</dc:creator>
  <cp:lastModifiedBy>Flavio Cesar Borges</cp:lastModifiedBy>
  <cp:revision>30</cp:revision>
  <dcterms:created xsi:type="dcterms:W3CDTF">2022-05-12T14:07:46Z</dcterms:created>
  <dcterms:modified xsi:type="dcterms:W3CDTF">2025-08-19T19:13:43Z</dcterms:modified>
</cp:coreProperties>
</file>